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18" Type="http://schemas.openxmlformats.org/officeDocument/2006/relationships/slide" Target="slides/slide14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Shape 4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Shape 5"/>
          <p:cNvSpPr/>
          <p:nvPr>
            <p:ph idx="3" type="sldImg"/>
          </p:nvPr>
        </p:nvSpPr>
        <p:spPr>
          <a:xfrm>
            <a:off x="1371600" y="1143000"/>
            <a:ext cx="4114800" cy="30861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Shape 6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Shape 7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" name="Shape 86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Shape 140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1" name="Shape 141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Shape 146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7" name="Shape 147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Shape 152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3" name="Shape 153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Shape 158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9" name="Shape 159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Shape 164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5" name="Shape 165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2" name="Shape 92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3" name="Shape 93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" name="Shape 99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5" name="Shape 105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1" name="Shape 111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7" name="Shape 117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3" name="Shape 123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9" name="Shape 129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5" name="Shape 135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7" name="Shape 17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 marR="0" rt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8" name="Shape 1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9" name="Shape 1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0" name="Shape 2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Vertical Text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4" name="Shape 74"/>
          <p:cNvSpPr txBox="1"/>
          <p:nvPr>
            <p:ph idx="1" type="body"/>
          </p:nvPr>
        </p:nvSpPr>
        <p:spPr>
          <a:xfrm rot="5400000">
            <a:off x="2309018" y="-251619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5" name="Shape 7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6" name="Shape 7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7" name="Shape 7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Vertical Title and Text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/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80" name="Shape 80"/>
          <p:cNvSpPr txBox="1"/>
          <p:nvPr>
            <p:ph idx="1" type="body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1" name="Shape 8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2" name="Shape 8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3" name="Shape 8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23" name="Shape 23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4" name="Shape 2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5" name="Shape 2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6" name="Shape 2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i="0" sz="4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29" name="Shape 29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-228600" lvl="0" marL="457200" marR="0" rtl="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0" name="Shape 3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1" name="Shape 3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2" name="Shape 3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35" name="Shape 35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406400" lvl="0" marL="4572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6" name="Shape 36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406400" lvl="0" marL="4572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7" name="Shape 3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8" name="Shape 3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9" name="Shape 3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42" name="Shape 42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-2286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3" name="Shape 43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810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5560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429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30200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30200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302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302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302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30200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4" name="Shape 44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-2286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5" name="Shape 45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810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5560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429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30200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30200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302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302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302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30200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6" name="Shape 4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7" name="Shape 4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8" name="Shape 4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51" name="Shape 5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2" name="Shape 5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3" name="Shape 5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6" name="Shape 5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7" name="Shape 5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ntent with Caption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60" name="Shape 60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1" name="Shape 61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28600" lvl="0" marL="457200" marR="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2" name="Shape 6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3" name="Shape 6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4" name="Shape 6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Picture with Caption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67" name="Shape 67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8" name="Shape 68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28600" lvl="0" marL="457200" marR="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9" name="Shape 6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0" name="Shape 7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1" name="Shape 7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Shape 11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Shape 1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Shape 1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Shape 1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Calibri"/>
              <a:buNone/>
            </a:pPr>
            <a:r>
              <a:rPr b="0" i="0" lang="en-US" sz="395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Experience of Meaning in Work for Millennials: A Heuristic Study</a:t>
            </a:r>
            <a:endParaRPr/>
          </a:p>
        </p:txBody>
      </p:sp>
      <p:sp>
        <p:nvSpPr>
          <p:cNvPr id="89" name="Shape 89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Font typeface="Arial"/>
              <a:buNone/>
            </a:pPr>
            <a:r>
              <a:rPr b="0" i="0" lang="en-US" sz="3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Eve Coker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Shape 14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b="0" i="0" lang="en-US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Methodology – Data Analysis</a:t>
            </a:r>
            <a:endParaRPr/>
          </a:p>
        </p:txBody>
      </p:sp>
      <p:sp>
        <p:nvSpPr>
          <p:cNvPr id="144" name="Shape 144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20"/>
              <a:buFont typeface="Arial"/>
              <a:buChar char="•"/>
            </a:pPr>
            <a:r>
              <a:rPr b="0" i="0" lang="en-US" sz="272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Listened to audio and read interviews in rhythm of rest and work for cognitive processing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ts val="2720"/>
              <a:buFont typeface="Arial"/>
              <a:buChar char="•"/>
            </a:pPr>
            <a:r>
              <a:rPr b="0" i="0" lang="en-US" sz="272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Circled and clustered units of meaning until common themes emerged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ts val="2720"/>
              <a:buFont typeface="Arial"/>
              <a:buChar char="•"/>
            </a:pPr>
            <a:r>
              <a:rPr b="0" i="0" lang="en-US" sz="272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Refined common themes with co-researcher quotes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ts val="2720"/>
              <a:buFont typeface="Arial"/>
              <a:buChar char="•"/>
            </a:pPr>
            <a:r>
              <a:rPr b="0" i="0" lang="en-US" sz="272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Developed portrait of the whole experience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ts val="2720"/>
              <a:buFont typeface="Arial"/>
              <a:buChar char="•"/>
            </a:pPr>
            <a:r>
              <a:rPr b="0" i="0" lang="en-US" sz="272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Reached out to co-researchers for member checking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ts val="2720"/>
              <a:buFont typeface="Arial"/>
              <a:buChar char="•"/>
            </a:pPr>
            <a:r>
              <a:rPr b="0" i="0" lang="en-US" sz="272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Developed three individual portraits of co-researchers.</a:t>
            </a:r>
            <a:endParaRPr/>
          </a:p>
          <a:p>
            <a:pPr indent="-170180" lvl="0" marL="342900" marR="0" rtl="0" algn="l">
              <a:lnSpc>
                <a:spcPct val="90000"/>
              </a:lnSpc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ts val="2720"/>
              <a:buFont typeface="Arial"/>
              <a:buNone/>
            </a:pPr>
            <a:r>
              <a:t/>
            </a:r>
            <a:endParaRPr b="0" i="0" sz="272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0180" lvl="0" marL="342900" marR="0" rtl="0" algn="l">
              <a:lnSpc>
                <a:spcPct val="90000"/>
              </a:lnSpc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ts val="2720"/>
              <a:buFont typeface="Arial"/>
              <a:buNone/>
            </a:pPr>
            <a:r>
              <a:t/>
            </a:r>
            <a:endParaRPr b="0" i="0" sz="272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Shape 149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b="0" i="0" lang="en-US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Results - Themes and Patterns</a:t>
            </a:r>
            <a:endParaRPr/>
          </a:p>
        </p:txBody>
      </p:sp>
      <p:sp>
        <p:nvSpPr>
          <p:cNvPr id="150" name="Shape 150"/>
          <p:cNvSpPr txBox="1"/>
          <p:nvPr>
            <p:ph idx="1" type="body"/>
          </p:nvPr>
        </p:nvSpPr>
        <p:spPr>
          <a:xfrm>
            <a:off x="457200" y="1600200"/>
            <a:ext cx="8229600" cy="49831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20"/>
              <a:buFont typeface="Arial"/>
              <a:buChar char="•"/>
            </a:pPr>
            <a:r>
              <a:rPr b="0" i="0" lang="en-US" sz="152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Theme 1: Autonomy</a:t>
            </a:r>
            <a:endParaRPr/>
          </a:p>
          <a:p>
            <a:pPr indent="-285750" lvl="1" marL="742950" marR="0" rtl="0" algn="l">
              <a:lnSpc>
                <a:spcPct val="80000"/>
              </a:lnSpc>
              <a:spcBef>
                <a:spcPts val="266"/>
              </a:spcBef>
              <a:spcAft>
                <a:spcPts val="0"/>
              </a:spcAft>
              <a:buClr>
                <a:schemeClr val="dk1"/>
              </a:buClr>
              <a:buSzPts val="1330"/>
              <a:buFont typeface="Arial"/>
              <a:buChar char="–"/>
            </a:pPr>
            <a:r>
              <a:rPr b="0" i="0" lang="en-US" sz="133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Pattern 1.1: Need for autonomy after training and guidance</a:t>
            </a:r>
            <a:endParaRPr/>
          </a:p>
          <a:p>
            <a:pPr indent="-285750" lvl="1" marL="742950" marR="0" rtl="0" algn="l">
              <a:lnSpc>
                <a:spcPct val="80000"/>
              </a:lnSpc>
              <a:spcBef>
                <a:spcPts val="266"/>
              </a:spcBef>
              <a:spcAft>
                <a:spcPts val="0"/>
              </a:spcAft>
              <a:buClr>
                <a:schemeClr val="dk1"/>
              </a:buClr>
              <a:buSzPts val="1330"/>
              <a:buFont typeface="Arial"/>
              <a:buChar char="–"/>
            </a:pPr>
            <a:r>
              <a:rPr b="0" i="0" lang="en-US" sz="133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Pattern 1.2: Strong dislike for micromanagement</a:t>
            </a:r>
            <a:endParaRPr/>
          </a:p>
          <a:p>
            <a:pPr indent="-342900" lvl="0" marL="342900" marR="0" rtl="0" algn="l">
              <a:lnSpc>
                <a:spcPct val="80000"/>
              </a:lnSpc>
              <a:spcBef>
                <a:spcPts val="304"/>
              </a:spcBef>
              <a:spcAft>
                <a:spcPts val="0"/>
              </a:spcAft>
              <a:buClr>
                <a:schemeClr val="dk1"/>
              </a:buClr>
              <a:buSzPts val="1520"/>
              <a:buFont typeface="Arial"/>
              <a:buChar char="•"/>
            </a:pPr>
            <a:r>
              <a:rPr b="0" i="0" lang="en-US" sz="152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Theme 2: Structure and expectations</a:t>
            </a:r>
            <a:endParaRPr/>
          </a:p>
          <a:p>
            <a:pPr indent="-285750" lvl="1" marL="742950" marR="0" rtl="0" algn="l">
              <a:lnSpc>
                <a:spcPct val="80000"/>
              </a:lnSpc>
              <a:spcBef>
                <a:spcPts val="266"/>
              </a:spcBef>
              <a:spcAft>
                <a:spcPts val="0"/>
              </a:spcAft>
              <a:buClr>
                <a:schemeClr val="dk1"/>
              </a:buClr>
              <a:buSzPts val="1330"/>
              <a:buFont typeface="Arial"/>
              <a:buChar char="–"/>
            </a:pPr>
            <a:r>
              <a:rPr b="0" i="0" lang="en-US" sz="133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Pattern 2.1: Need for clearly defined parameters and expectations</a:t>
            </a:r>
            <a:endParaRPr/>
          </a:p>
          <a:p>
            <a:pPr indent="-285750" lvl="1" marL="742950" marR="0" rtl="0" algn="l">
              <a:lnSpc>
                <a:spcPct val="80000"/>
              </a:lnSpc>
              <a:spcBef>
                <a:spcPts val="266"/>
              </a:spcBef>
              <a:spcAft>
                <a:spcPts val="0"/>
              </a:spcAft>
              <a:buClr>
                <a:schemeClr val="dk1"/>
              </a:buClr>
              <a:buSzPts val="1330"/>
              <a:buFont typeface="Arial"/>
              <a:buChar char="–"/>
            </a:pPr>
            <a:r>
              <a:rPr b="0" i="0" lang="en-US" sz="133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Pattern 2.2: Lack of structure leading to perceptions of unfairness and confusion</a:t>
            </a:r>
            <a:endParaRPr/>
          </a:p>
          <a:p>
            <a:pPr indent="-342900" lvl="0" marL="342900" marR="0" rtl="0" algn="l">
              <a:lnSpc>
                <a:spcPct val="80000"/>
              </a:lnSpc>
              <a:spcBef>
                <a:spcPts val="304"/>
              </a:spcBef>
              <a:spcAft>
                <a:spcPts val="0"/>
              </a:spcAft>
              <a:buClr>
                <a:schemeClr val="dk1"/>
              </a:buClr>
              <a:buSzPts val="1520"/>
              <a:buFont typeface="Arial"/>
              <a:buChar char="•"/>
            </a:pPr>
            <a:r>
              <a:rPr b="0" i="0" lang="en-US" sz="152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Theme 3: Value as a person</a:t>
            </a:r>
            <a:endParaRPr/>
          </a:p>
          <a:p>
            <a:pPr indent="-285750" lvl="1" marL="742950" marR="0" rtl="0" algn="l">
              <a:lnSpc>
                <a:spcPct val="80000"/>
              </a:lnSpc>
              <a:spcBef>
                <a:spcPts val="266"/>
              </a:spcBef>
              <a:spcAft>
                <a:spcPts val="0"/>
              </a:spcAft>
              <a:buClr>
                <a:schemeClr val="dk1"/>
              </a:buClr>
              <a:buSzPts val="1330"/>
              <a:buFont typeface="Arial"/>
              <a:buChar char="–"/>
            </a:pPr>
            <a:r>
              <a:rPr b="0" i="0" lang="en-US" sz="133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Pattern 3.1: The perception of being valued as a person leading to loyalty and motivation </a:t>
            </a:r>
            <a:endParaRPr/>
          </a:p>
          <a:p>
            <a:pPr indent="-285750" lvl="1" marL="742950" marR="0" rtl="0" algn="l">
              <a:lnSpc>
                <a:spcPct val="80000"/>
              </a:lnSpc>
              <a:spcBef>
                <a:spcPts val="266"/>
              </a:spcBef>
              <a:spcAft>
                <a:spcPts val="0"/>
              </a:spcAft>
              <a:buClr>
                <a:schemeClr val="dk1"/>
              </a:buClr>
              <a:buSzPts val="1330"/>
              <a:buFont typeface="Arial"/>
              <a:buChar char="–"/>
            </a:pPr>
            <a:r>
              <a:rPr b="0" i="0" lang="en-US" sz="133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Pattern 3.2: The perception of not being valued as a person leading to meaninglessness</a:t>
            </a:r>
            <a:endParaRPr/>
          </a:p>
          <a:p>
            <a:pPr indent="-342900" lvl="0" marL="342900" marR="0" rtl="0" algn="l">
              <a:lnSpc>
                <a:spcPct val="80000"/>
              </a:lnSpc>
              <a:spcBef>
                <a:spcPts val="304"/>
              </a:spcBef>
              <a:spcAft>
                <a:spcPts val="0"/>
              </a:spcAft>
              <a:buClr>
                <a:schemeClr val="dk1"/>
              </a:buClr>
              <a:buSzPts val="1520"/>
              <a:buFont typeface="Arial"/>
              <a:buChar char="•"/>
            </a:pPr>
            <a:r>
              <a:rPr b="0" i="0" lang="en-US" sz="152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Theme 4: Working relationships</a:t>
            </a:r>
            <a:endParaRPr/>
          </a:p>
          <a:p>
            <a:pPr indent="-285750" lvl="1" marL="742950" marR="0" rtl="0" algn="l">
              <a:lnSpc>
                <a:spcPct val="80000"/>
              </a:lnSpc>
              <a:spcBef>
                <a:spcPts val="266"/>
              </a:spcBef>
              <a:spcAft>
                <a:spcPts val="0"/>
              </a:spcAft>
              <a:buClr>
                <a:schemeClr val="dk1"/>
              </a:buClr>
              <a:buSzPts val="1330"/>
              <a:buFont typeface="Arial"/>
              <a:buChar char="–"/>
            </a:pPr>
            <a:r>
              <a:rPr b="0" i="0" lang="en-US" sz="133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Pattern 4.1: Like-minded co-workers can make the job enjoyable and drive professional development</a:t>
            </a:r>
            <a:endParaRPr/>
          </a:p>
          <a:p>
            <a:pPr indent="-285750" lvl="1" marL="742950" marR="0" rtl="0" algn="l">
              <a:lnSpc>
                <a:spcPct val="80000"/>
              </a:lnSpc>
              <a:spcBef>
                <a:spcPts val="266"/>
              </a:spcBef>
              <a:spcAft>
                <a:spcPts val="0"/>
              </a:spcAft>
              <a:buClr>
                <a:schemeClr val="dk1"/>
              </a:buClr>
              <a:buSzPts val="1330"/>
              <a:buFont typeface="Arial"/>
              <a:buChar char="–"/>
            </a:pPr>
            <a:r>
              <a:rPr b="0" i="0" lang="en-US" sz="133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Pattern 4.2: Co-workers without the same values can lead to a highly negative work experience </a:t>
            </a:r>
            <a:endParaRPr/>
          </a:p>
          <a:p>
            <a:pPr indent="-342900" lvl="0" marL="342900" marR="0" rtl="0" algn="l">
              <a:lnSpc>
                <a:spcPct val="80000"/>
              </a:lnSpc>
              <a:spcBef>
                <a:spcPts val="304"/>
              </a:spcBef>
              <a:spcAft>
                <a:spcPts val="0"/>
              </a:spcAft>
              <a:buClr>
                <a:schemeClr val="dk1"/>
              </a:buClr>
              <a:buSzPts val="1520"/>
              <a:buFont typeface="Arial"/>
              <a:buChar char="•"/>
            </a:pPr>
            <a:r>
              <a:rPr b="0" i="0" lang="en-US" sz="152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Theme 5: Altruism</a:t>
            </a:r>
            <a:endParaRPr/>
          </a:p>
          <a:p>
            <a:pPr indent="-285750" lvl="1" marL="742950" marR="0" rtl="0" algn="l">
              <a:lnSpc>
                <a:spcPct val="80000"/>
              </a:lnSpc>
              <a:spcBef>
                <a:spcPts val="266"/>
              </a:spcBef>
              <a:spcAft>
                <a:spcPts val="0"/>
              </a:spcAft>
              <a:buClr>
                <a:schemeClr val="dk1"/>
              </a:buClr>
              <a:buSzPts val="1330"/>
              <a:buFont typeface="Arial"/>
              <a:buChar char="–"/>
            </a:pPr>
            <a:r>
              <a:rPr b="0" i="0" lang="en-US" sz="133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Pattern 5.1: Satisfaction in doing good for another person </a:t>
            </a:r>
            <a:endParaRPr/>
          </a:p>
          <a:p>
            <a:pPr indent="-285750" lvl="1" marL="742950" marR="0" rtl="0" algn="l">
              <a:lnSpc>
                <a:spcPct val="80000"/>
              </a:lnSpc>
              <a:spcBef>
                <a:spcPts val="266"/>
              </a:spcBef>
              <a:spcAft>
                <a:spcPts val="0"/>
              </a:spcAft>
              <a:buClr>
                <a:schemeClr val="dk1"/>
              </a:buClr>
              <a:buSzPts val="1330"/>
              <a:buFont typeface="Arial"/>
              <a:buChar char="–"/>
            </a:pPr>
            <a:r>
              <a:rPr b="0" i="0" lang="en-US" sz="133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Pattern 5.2: Satisfaction with contributing to the greater good</a:t>
            </a:r>
            <a:endParaRPr/>
          </a:p>
          <a:p>
            <a:pPr indent="-342900" lvl="0" marL="342900" marR="0" rtl="0" algn="l">
              <a:lnSpc>
                <a:spcPct val="80000"/>
              </a:lnSpc>
              <a:spcBef>
                <a:spcPts val="304"/>
              </a:spcBef>
              <a:spcAft>
                <a:spcPts val="0"/>
              </a:spcAft>
              <a:buClr>
                <a:schemeClr val="dk1"/>
              </a:buClr>
              <a:buSzPts val="1520"/>
              <a:buFont typeface="Arial"/>
              <a:buChar char="•"/>
            </a:pPr>
            <a:r>
              <a:rPr b="0" i="0" lang="en-US" sz="152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Theme 6: Frustration and Stress</a:t>
            </a:r>
            <a:endParaRPr/>
          </a:p>
          <a:p>
            <a:pPr indent="-285750" lvl="1" marL="742950" marR="0" rtl="0" algn="l">
              <a:lnSpc>
                <a:spcPct val="80000"/>
              </a:lnSpc>
              <a:spcBef>
                <a:spcPts val="266"/>
              </a:spcBef>
              <a:spcAft>
                <a:spcPts val="0"/>
              </a:spcAft>
              <a:buClr>
                <a:schemeClr val="dk1"/>
              </a:buClr>
              <a:buSzPts val="1330"/>
              <a:buFont typeface="Arial"/>
              <a:buChar char="–"/>
            </a:pPr>
            <a:r>
              <a:rPr b="0" i="0" lang="en-US" sz="133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Pattern 6.1: Perception of leadership and co-worker behaviors creating a negative environment</a:t>
            </a:r>
            <a:endParaRPr/>
          </a:p>
          <a:p>
            <a:pPr indent="-285750" lvl="1" marL="742950" marR="0" rtl="0" algn="l">
              <a:lnSpc>
                <a:spcPct val="80000"/>
              </a:lnSpc>
              <a:spcBef>
                <a:spcPts val="266"/>
              </a:spcBef>
              <a:spcAft>
                <a:spcPts val="0"/>
              </a:spcAft>
              <a:buClr>
                <a:schemeClr val="dk1"/>
              </a:buClr>
              <a:buSzPts val="1330"/>
              <a:buFont typeface="Arial"/>
              <a:buChar char="–"/>
            </a:pPr>
            <a:r>
              <a:rPr b="0" i="0" lang="en-US" sz="133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Pattern 6.2: Being emotionally or personally over-invested in the job</a:t>
            </a:r>
            <a:endParaRPr/>
          </a:p>
          <a:p>
            <a:pPr indent="-342900" lvl="0" marL="342900" marR="0" rtl="0" algn="l">
              <a:lnSpc>
                <a:spcPct val="80000"/>
              </a:lnSpc>
              <a:spcBef>
                <a:spcPts val="304"/>
              </a:spcBef>
              <a:spcAft>
                <a:spcPts val="0"/>
              </a:spcAft>
              <a:buClr>
                <a:schemeClr val="dk1"/>
              </a:buClr>
              <a:buSzPts val="1520"/>
              <a:buFont typeface="Arial"/>
              <a:buChar char="•"/>
            </a:pPr>
            <a:r>
              <a:rPr b="0" i="0" lang="en-US" sz="152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Theme 7: Personal Care</a:t>
            </a:r>
            <a:endParaRPr/>
          </a:p>
          <a:p>
            <a:pPr indent="-285750" lvl="1" marL="742950" marR="0" rtl="0" algn="l">
              <a:lnSpc>
                <a:spcPct val="80000"/>
              </a:lnSpc>
              <a:spcBef>
                <a:spcPts val="266"/>
              </a:spcBef>
              <a:spcAft>
                <a:spcPts val="0"/>
              </a:spcAft>
              <a:buClr>
                <a:schemeClr val="dk1"/>
              </a:buClr>
              <a:buSzPts val="1330"/>
              <a:buFont typeface="Arial"/>
              <a:buChar char="–"/>
            </a:pPr>
            <a:r>
              <a:rPr b="0" i="0" lang="en-US" sz="133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Pattern 7.1: Learning healthy habits to cope with job stressors</a:t>
            </a:r>
            <a:endParaRPr/>
          </a:p>
          <a:p>
            <a:pPr indent="-285750" lvl="1" marL="742950" marR="0" rtl="0" algn="l">
              <a:lnSpc>
                <a:spcPct val="80000"/>
              </a:lnSpc>
              <a:spcBef>
                <a:spcPts val="266"/>
              </a:spcBef>
              <a:spcAft>
                <a:spcPts val="0"/>
              </a:spcAft>
              <a:buClr>
                <a:schemeClr val="dk1"/>
              </a:buClr>
              <a:buSzPts val="1330"/>
              <a:buFont typeface="Arial"/>
              <a:buChar char="–"/>
            </a:pPr>
            <a:r>
              <a:rPr b="0" i="0" lang="en-US" sz="133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Pattern 7.2: Appreciation for company’s support in self-care</a:t>
            </a:r>
            <a:endParaRPr/>
          </a:p>
          <a:p>
            <a:pPr indent="-285750" lvl="1" marL="742950" marR="0" rtl="0" algn="l">
              <a:lnSpc>
                <a:spcPct val="80000"/>
              </a:lnSpc>
              <a:spcBef>
                <a:spcPts val="266"/>
              </a:spcBef>
              <a:spcAft>
                <a:spcPts val="0"/>
              </a:spcAft>
              <a:buClr>
                <a:schemeClr val="dk1"/>
              </a:buClr>
              <a:buSzPts val="1330"/>
              <a:buFont typeface="Arial"/>
              <a:buChar char="–"/>
            </a:pPr>
            <a:r>
              <a:rPr b="0" i="0" lang="en-US" sz="133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Pattern 7.3: Giving up on trying to do well, and/or planning to leave when needs are not met</a:t>
            </a:r>
            <a:endParaRPr/>
          </a:p>
          <a:p>
            <a:pPr indent="0" lvl="0" marL="0" marR="0" rtl="0" algn="l">
              <a:lnSpc>
                <a:spcPct val="80000"/>
              </a:lnSpc>
              <a:spcBef>
                <a:spcPts val="304"/>
              </a:spcBef>
              <a:spcAft>
                <a:spcPts val="0"/>
              </a:spcAft>
              <a:buClr>
                <a:schemeClr val="dk1"/>
              </a:buClr>
              <a:buSzPts val="1520"/>
              <a:buFont typeface="Arial"/>
              <a:buNone/>
            </a:pPr>
            <a:r>
              <a:t/>
            </a:r>
            <a:endParaRPr b="0" i="0" sz="152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Shape 155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b="0" i="0" lang="en-US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Conclusions</a:t>
            </a:r>
            <a:endParaRPr/>
          </a:p>
        </p:txBody>
      </p:sp>
      <p:sp>
        <p:nvSpPr>
          <p:cNvPr id="156" name="Shape 156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</a:pPr>
            <a:r>
              <a:rPr b="0" i="0" lang="en-US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Conclusions based on the context of this study</a:t>
            </a:r>
            <a:endParaRPr/>
          </a:p>
          <a:p>
            <a:pPr indent="-285750" lvl="1" marL="742950" marR="0" rtl="0" algn="l">
              <a:spcBef>
                <a:spcPts val="26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Char char="–"/>
            </a:pPr>
            <a:r>
              <a:rPr b="0" i="0" lang="en-US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Positive meaning through: autonomy, parameters, feeling valued, having positive working relationships, and helping others/a larger system.</a:t>
            </a:r>
            <a:endParaRPr/>
          </a:p>
          <a:p>
            <a:pPr indent="-285750" lvl="1" marL="742950" marR="0" rtl="0" algn="l">
              <a:spcBef>
                <a:spcPts val="26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Char char="–"/>
            </a:pPr>
            <a:r>
              <a:rPr b="0" i="0" lang="en-US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Negative meaning through: lack of parameters, feeling used, having dysfunctional work relationships, and not being able to contribute to their environment. </a:t>
            </a:r>
            <a:endParaRPr/>
          </a:p>
          <a:p>
            <a:pPr indent="-285750" lvl="1" marL="742950" marR="0" rtl="0" algn="l">
              <a:spcBef>
                <a:spcPts val="26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Char char="–"/>
            </a:pPr>
            <a:r>
              <a:rPr b="0" i="0" lang="en-US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Equilibrium found through:</a:t>
            </a:r>
            <a:endParaRPr/>
          </a:p>
          <a:p>
            <a:pPr indent="-228600" lvl="2" marL="1143000" marR="0" rtl="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Personal Responsibility</a:t>
            </a:r>
            <a:endParaRPr/>
          </a:p>
          <a:p>
            <a:pPr indent="-228600" lvl="2" marL="1143000" marR="0" rtl="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Adaptability</a:t>
            </a:r>
            <a:endParaRPr/>
          </a:p>
          <a:p>
            <a:pPr indent="-228600" lvl="2" marL="1143000" marR="0" rtl="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Powerlessness versus Power</a:t>
            </a:r>
            <a:endParaRPr/>
          </a:p>
          <a:p>
            <a:pPr indent="-342900" lvl="0" marL="3429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</a:pPr>
            <a:r>
              <a:rPr b="0" i="0" lang="en-US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Conclusions based on the theoretical framework</a:t>
            </a:r>
            <a:endParaRPr/>
          </a:p>
          <a:p>
            <a:pPr indent="-285750" lvl="1" marL="742950" marR="0" rtl="0" algn="l">
              <a:spcBef>
                <a:spcPts val="26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Char char="–"/>
            </a:pPr>
            <a:r>
              <a:rPr b="0" i="0" lang="en-US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Personal responsibility is vital to how experiences influence meaning (positive or negative)</a:t>
            </a:r>
            <a:endParaRPr/>
          </a:p>
          <a:p>
            <a:pPr indent="-285750" lvl="1" marL="742950" marR="0" rtl="0" algn="l">
              <a:spcBef>
                <a:spcPts val="26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Char char="–"/>
            </a:pPr>
            <a:r>
              <a:rPr b="0" i="0" lang="en-US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Some co-researchers typically sought a sense of control and personal responsibility over their environments, and/or expected the organization to meet their expectations</a:t>
            </a:r>
            <a:endParaRPr/>
          </a:p>
          <a:p>
            <a:pPr indent="-342900" lvl="0" marL="3429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</a:pPr>
            <a:r>
              <a:rPr b="0" i="0" lang="en-US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Conclusions based on the context of the literature review</a:t>
            </a:r>
            <a:endParaRPr/>
          </a:p>
          <a:p>
            <a:pPr indent="-285750" lvl="1" marL="742950" marR="0" rtl="0" algn="l">
              <a:spcBef>
                <a:spcPts val="26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Char char="–"/>
            </a:pPr>
            <a:r>
              <a:rPr b="0" i="0" lang="en-US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Conflicting research findings: Millennials seek purpose and meaningfulness in work (Ng et al., 2010) vs. Millennials are more interested in financial rewards (Leveson &amp; Joiner, 2014; Twenge &amp; Kasser, 2013). </a:t>
            </a:r>
            <a:endParaRPr/>
          </a:p>
          <a:p>
            <a:pPr indent="-228600" lvl="2" marL="1143000" marR="0" rtl="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When positive meaning was met for co-researchers, they blended purpose, meaningfulness, and financial rewards as reasons for investing in their work. </a:t>
            </a:r>
            <a:endParaRPr/>
          </a:p>
          <a:p>
            <a:pPr indent="-228600" lvl="2" marL="1143000" marR="0" rtl="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When the organization offered negative meaning, co-researchers focused on financial rewards. </a:t>
            </a:r>
            <a:endParaRPr/>
          </a:p>
          <a:p>
            <a:pPr indent="-285750" lvl="1" marL="742950" marR="0" rtl="0" algn="l">
              <a:spcBef>
                <a:spcPts val="26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Char char="–"/>
            </a:pPr>
            <a:r>
              <a:rPr b="0" i="0" lang="en-US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Congruent with results from Vuori et al. (2010) that participants chose positive actions to attempt to create positive meaning.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Shape 16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b="0" i="0" lang="en-US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Recommendations</a:t>
            </a:r>
            <a:endParaRPr/>
          </a:p>
        </p:txBody>
      </p:sp>
      <p:sp>
        <p:nvSpPr>
          <p:cNvPr id="162" name="Shape 162"/>
          <p:cNvSpPr txBox="1"/>
          <p:nvPr>
            <p:ph idx="1" type="body"/>
          </p:nvPr>
        </p:nvSpPr>
        <p:spPr>
          <a:xfrm>
            <a:off x="457200" y="1600200"/>
            <a:ext cx="8229600" cy="47085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40"/>
              <a:buFont typeface="Arial"/>
              <a:buChar char="•"/>
            </a:pPr>
            <a:r>
              <a:rPr b="0" i="0" lang="en-US" sz="22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Limitations</a:t>
            </a:r>
            <a:endParaRPr/>
          </a:p>
          <a:p>
            <a:pPr indent="-285750" lvl="1" marL="742950" marR="0" rtl="0" algn="l">
              <a:lnSpc>
                <a:spcPct val="80000"/>
              </a:lnSpc>
              <a:spcBef>
                <a:spcPts val="392"/>
              </a:spcBef>
              <a:spcAft>
                <a:spcPts val="0"/>
              </a:spcAft>
              <a:buClr>
                <a:schemeClr val="dk1"/>
              </a:buClr>
              <a:buSzPts val="1960"/>
              <a:buFont typeface="Arial"/>
              <a:buChar char="–"/>
            </a:pPr>
            <a:r>
              <a:rPr b="0" i="0" lang="en-US" sz="196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 differentiation between genders, calling vs. work-as-job, and geographic location </a:t>
            </a:r>
            <a:endParaRPr/>
          </a:p>
          <a:p>
            <a:pPr indent="-285750" lvl="1" marL="742950" marR="0" rtl="0" algn="l">
              <a:lnSpc>
                <a:spcPct val="80000"/>
              </a:lnSpc>
              <a:spcBef>
                <a:spcPts val="392"/>
              </a:spcBef>
              <a:spcAft>
                <a:spcPts val="0"/>
              </a:spcAft>
              <a:buClr>
                <a:schemeClr val="dk1"/>
              </a:buClr>
              <a:buSzPts val="1960"/>
              <a:buFont typeface="Arial"/>
              <a:buChar char="–"/>
            </a:pPr>
            <a:r>
              <a:rPr b="0" i="0" lang="en-US" sz="196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Potential for personal bias and induction errors</a:t>
            </a:r>
            <a:endParaRPr/>
          </a:p>
          <a:p>
            <a:pPr indent="-285750" lvl="1" marL="742950" marR="0" rtl="0" algn="l">
              <a:lnSpc>
                <a:spcPct val="80000"/>
              </a:lnSpc>
              <a:spcBef>
                <a:spcPts val="392"/>
              </a:spcBef>
              <a:spcAft>
                <a:spcPts val="0"/>
              </a:spcAft>
              <a:buClr>
                <a:schemeClr val="dk1"/>
              </a:buClr>
              <a:buSzPts val="1960"/>
              <a:buFont typeface="Arial"/>
              <a:buChar char="–"/>
            </a:pPr>
            <a:r>
              <a:rPr b="0" i="0" lang="en-US" sz="196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Racially and SES homogenous sample</a:t>
            </a:r>
            <a:endParaRPr/>
          </a:p>
          <a:p>
            <a:pPr indent="-285750" lvl="1" marL="742950" marR="0" rtl="0" algn="l">
              <a:lnSpc>
                <a:spcPct val="80000"/>
              </a:lnSpc>
              <a:spcBef>
                <a:spcPts val="392"/>
              </a:spcBef>
              <a:spcAft>
                <a:spcPts val="0"/>
              </a:spcAft>
              <a:buClr>
                <a:schemeClr val="dk1"/>
              </a:buClr>
              <a:buSzPts val="1960"/>
              <a:buFont typeface="Arial"/>
              <a:buChar char="–"/>
            </a:pPr>
            <a:r>
              <a:rPr b="0" i="0" lang="en-US" sz="196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Self-reporting bias from co-researchers</a:t>
            </a:r>
            <a:endParaRPr/>
          </a:p>
          <a:p>
            <a:pPr indent="-342900" lvl="0" marL="342900" marR="0" rtl="0" algn="l">
              <a:lnSpc>
                <a:spcPct val="80000"/>
              </a:lnSpc>
              <a:spcBef>
                <a:spcPts val="448"/>
              </a:spcBef>
              <a:spcAft>
                <a:spcPts val="0"/>
              </a:spcAft>
              <a:buClr>
                <a:schemeClr val="dk1"/>
              </a:buClr>
              <a:buSzPts val="2240"/>
              <a:buFont typeface="Arial"/>
              <a:buChar char="•"/>
            </a:pPr>
            <a:r>
              <a:rPr b="0" i="0" lang="en-US" sz="22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Recommendations</a:t>
            </a:r>
            <a:endParaRPr/>
          </a:p>
          <a:p>
            <a:pPr indent="-285750" lvl="1" marL="742950" marR="0" rtl="0" algn="l">
              <a:lnSpc>
                <a:spcPct val="80000"/>
              </a:lnSpc>
              <a:spcBef>
                <a:spcPts val="392"/>
              </a:spcBef>
              <a:spcAft>
                <a:spcPts val="0"/>
              </a:spcAft>
              <a:buClr>
                <a:schemeClr val="dk1"/>
              </a:buClr>
              <a:buSzPts val="1960"/>
              <a:buFont typeface="Arial"/>
              <a:buChar char="–"/>
            </a:pPr>
            <a:r>
              <a:rPr b="0" i="0" lang="en-US" sz="196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Differentiate by gender, calling vs. work-as-job, and geographic location</a:t>
            </a:r>
            <a:endParaRPr/>
          </a:p>
          <a:p>
            <a:pPr indent="-285750" lvl="1" marL="742950" marR="0" rtl="0" algn="l">
              <a:lnSpc>
                <a:spcPct val="80000"/>
              </a:lnSpc>
              <a:spcBef>
                <a:spcPts val="392"/>
              </a:spcBef>
              <a:spcAft>
                <a:spcPts val="0"/>
              </a:spcAft>
              <a:buClr>
                <a:schemeClr val="dk1"/>
              </a:buClr>
              <a:buSzPts val="1960"/>
              <a:buFont typeface="Arial"/>
              <a:buChar char="–"/>
            </a:pPr>
            <a:r>
              <a:rPr b="0" i="0" lang="en-US" sz="196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Replication: Different qualitative methodology, different populations</a:t>
            </a:r>
            <a:endParaRPr/>
          </a:p>
          <a:p>
            <a:pPr indent="-285750" lvl="1" marL="742950" marR="0" rtl="0" algn="l">
              <a:lnSpc>
                <a:spcPct val="80000"/>
              </a:lnSpc>
              <a:spcBef>
                <a:spcPts val="392"/>
              </a:spcBef>
              <a:spcAft>
                <a:spcPts val="0"/>
              </a:spcAft>
              <a:buClr>
                <a:schemeClr val="dk1"/>
              </a:buClr>
              <a:buSzPts val="1960"/>
              <a:buFont typeface="Arial"/>
              <a:buChar char="–"/>
            </a:pPr>
            <a:r>
              <a:rPr b="0" i="0" lang="en-US" sz="196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Quantitative regression analysis of themes and patterns as predictors of positive/negative meaning in work</a:t>
            </a:r>
            <a:endParaRPr/>
          </a:p>
          <a:p>
            <a:pPr indent="-285750" lvl="1" marL="742950" marR="0" rtl="0" algn="l">
              <a:lnSpc>
                <a:spcPct val="80000"/>
              </a:lnSpc>
              <a:spcBef>
                <a:spcPts val="392"/>
              </a:spcBef>
              <a:spcAft>
                <a:spcPts val="0"/>
              </a:spcAft>
              <a:buClr>
                <a:schemeClr val="dk1"/>
              </a:buClr>
              <a:buSzPts val="1960"/>
              <a:buFont typeface="Arial"/>
              <a:buChar char="–"/>
            </a:pPr>
            <a:r>
              <a:rPr b="0" i="0" lang="en-US" sz="196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Addressing delimitations: Asking questions based on patterns in literature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Shape 16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b="0" i="0" lang="en-US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Thank you</a:t>
            </a:r>
            <a:endParaRPr/>
          </a:p>
        </p:txBody>
      </p:sp>
      <p:sp>
        <p:nvSpPr>
          <p:cNvPr id="168" name="Shape 168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-US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Thanks to Dr. Sara Jarvis, Dr. Elliot Benjamin, and Dr. Bruce Fischer.</a:t>
            </a:r>
            <a:endParaRPr/>
          </a:p>
          <a:p>
            <a:pPr indent="-342900" lvl="0" marL="3429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-US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Question and Answer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b="0" i="0" lang="en-US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Introduction</a:t>
            </a:r>
            <a:endParaRPr/>
          </a:p>
        </p:txBody>
      </p:sp>
      <p:sp>
        <p:nvSpPr>
          <p:cNvPr id="96" name="Shape 96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-US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Background</a:t>
            </a:r>
            <a:endParaRPr/>
          </a:p>
          <a:p>
            <a:pPr indent="-285750" lvl="1" marL="742950" marR="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</a:pPr>
            <a: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Significance of Meaning in Work</a:t>
            </a:r>
            <a:endParaRPr/>
          </a:p>
          <a:p>
            <a:pPr indent="-285750" lvl="1" marL="742950" marR="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</a:pPr>
            <a: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Millennials in the Workplace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-US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Purpose of the Study</a:t>
            </a:r>
            <a:endParaRPr/>
          </a:p>
          <a:p>
            <a:pPr indent="-285750" lvl="1" marL="742950" marR="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</a:pPr>
            <a: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Contribute to Meaning in Work literature</a:t>
            </a:r>
            <a:endParaRPr/>
          </a:p>
          <a:p>
            <a:pPr indent="-285750" lvl="1" marL="742950" marR="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</a:pPr>
            <a: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Practical applications for managing millennials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-US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Definitions</a:t>
            </a:r>
            <a:endParaRPr/>
          </a:p>
          <a:p>
            <a:pPr indent="-285750" lvl="1" marL="742950" marR="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</a:pPr>
            <a: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Meaning in Work</a:t>
            </a:r>
            <a:endParaRPr/>
          </a:p>
          <a:p>
            <a:pPr indent="-285750" lvl="1" marL="742950" marR="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</a:pPr>
            <a: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Millennials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b="0" i="0" lang="en-US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Statement of the Problem</a:t>
            </a:r>
            <a:endParaRPr/>
          </a:p>
        </p:txBody>
      </p:sp>
      <p:sp>
        <p:nvSpPr>
          <p:cNvPr id="102" name="Shape 102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Previous research has shown that:</a:t>
            </a:r>
            <a:endParaRPr/>
          </a:p>
          <a:p>
            <a:pPr indent="-285750" lvl="1" marL="742950" marR="0" rtl="0" algn="l">
              <a:lnSpc>
                <a:spcPct val="80000"/>
              </a:lnSpc>
              <a:spcBef>
                <a:spcPts val="350"/>
              </a:spcBef>
              <a:spcAft>
                <a:spcPts val="0"/>
              </a:spcAft>
              <a:buClr>
                <a:schemeClr val="dk1"/>
              </a:buClr>
              <a:buSzPts val="1750"/>
              <a:buFont typeface="Arial"/>
              <a:buChar char="–"/>
            </a:pPr>
            <a:r>
              <a:rPr b="0" i="0" lang="en-US" sz="17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Meaning in work can impact greater organizational commitment (Duffy, Allan, Autin, &amp; Bott, 2013; Filstad, 2010; Markow &amp; Klenke, 2005; McCarthy, 2008); positive direction of change (Anderson, 2005; Burger et al., 2012; Love &amp; Cebon, 2008); enhanced vision-championing (Raelin, 2006); and improved leadership (de Sousa &amp; van Dierendonck, 2010; Markow &amp; Klenke, 2005)</a:t>
            </a:r>
            <a:endParaRPr/>
          </a:p>
          <a:p>
            <a:pPr indent="-285750" lvl="1" marL="742950" marR="0" rtl="0" algn="l">
              <a:lnSpc>
                <a:spcPct val="80000"/>
              </a:lnSpc>
              <a:spcBef>
                <a:spcPts val="350"/>
              </a:spcBef>
              <a:spcAft>
                <a:spcPts val="0"/>
              </a:spcAft>
              <a:buClr>
                <a:schemeClr val="dk1"/>
              </a:buClr>
              <a:buSzPts val="1750"/>
              <a:buFont typeface="Arial"/>
              <a:buChar char="–"/>
            </a:pPr>
            <a:r>
              <a:rPr b="0" i="0" lang="en-US" sz="17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Millennials may view work meaning differently than prior generations (Deal et al., 2010; Ferri-Reed, 2013; Myers &amp; Sadaghiani, 2010; O’Connor &amp; Raile, 2015)</a:t>
            </a:r>
            <a:endParaRPr/>
          </a:p>
          <a:p>
            <a:pPr indent="-342900" lvl="0" marL="342900" marR="0" rtl="0" algn="l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But the experience of meaning in work for millennials has not been invested.</a:t>
            </a:r>
            <a:endParaRPr/>
          </a:p>
          <a:p>
            <a:pPr indent="-285750" lvl="1" marL="742950" marR="0" rtl="0" algn="l">
              <a:lnSpc>
                <a:spcPct val="80000"/>
              </a:lnSpc>
              <a:spcBef>
                <a:spcPts val="350"/>
              </a:spcBef>
              <a:spcAft>
                <a:spcPts val="0"/>
              </a:spcAft>
              <a:buClr>
                <a:schemeClr val="dk1"/>
              </a:buClr>
              <a:buSzPts val="1750"/>
              <a:buFont typeface="Arial"/>
              <a:buChar char="–"/>
            </a:pPr>
            <a:r>
              <a:rPr b="0" i="0" lang="en-US" sz="17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Based on searches in PsycINFO, PsycARTICLES, and ProQuest Psychology journals.  </a:t>
            </a:r>
            <a:endParaRPr/>
          </a:p>
          <a:p>
            <a:pPr indent="0" lvl="0" marL="0" marR="0" rtl="0" algn="l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Research Question: What is the experience of meaning in work for millennials?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b="0" i="0" lang="en-US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Theoretical Orientation</a:t>
            </a:r>
            <a:endParaRPr/>
          </a:p>
        </p:txBody>
      </p:sp>
      <p:sp>
        <p:nvSpPr>
          <p:cNvPr id="108" name="Shape 108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Qualitative theory as theory-building premise</a:t>
            </a:r>
            <a:endParaRPr/>
          </a:p>
          <a:p>
            <a:pPr indent="-285750" lvl="1" marL="742950" marR="0" rtl="0" algn="l">
              <a:lnSpc>
                <a:spcPct val="80000"/>
              </a:lnSpc>
              <a:spcBef>
                <a:spcPts val="350"/>
              </a:spcBef>
              <a:spcAft>
                <a:spcPts val="0"/>
              </a:spcAft>
              <a:buClr>
                <a:schemeClr val="dk1"/>
              </a:buClr>
              <a:buSzPts val="1750"/>
              <a:buFont typeface="Arial"/>
              <a:buChar char="–"/>
            </a:pPr>
            <a:r>
              <a:rPr b="0" i="0" lang="en-US" sz="17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Heuristics looking to using personal knowledge to illicit the meaning behind a shared experience.</a:t>
            </a:r>
            <a:endParaRPr/>
          </a:p>
          <a:p>
            <a:pPr indent="-285750" lvl="1" marL="742950" marR="0" rtl="0" algn="l">
              <a:lnSpc>
                <a:spcPct val="80000"/>
              </a:lnSpc>
              <a:spcBef>
                <a:spcPts val="350"/>
              </a:spcBef>
              <a:spcAft>
                <a:spcPts val="0"/>
              </a:spcAft>
              <a:buClr>
                <a:schemeClr val="dk1"/>
              </a:buClr>
              <a:buSzPts val="1750"/>
              <a:buFont typeface="Arial"/>
              <a:buChar char="–"/>
            </a:pPr>
            <a:r>
              <a:rPr b="0" i="0" lang="en-US" sz="17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Predictions made by the theory: Theory will contribute to current knowledge base.</a:t>
            </a:r>
            <a:endParaRPr/>
          </a:p>
          <a:p>
            <a:pPr indent="-285750" lvl="1" marL="742950" marR="0" rtl="0" algn="l">
              <a:lnSpc>
                <a:spcPct val="80000"/>
              </a:lnSpc>
              <a:spcBef>
                <a:spcPts val="350"/>
              </a:spcBef>
              <a:spcAft>
                <a:spcPts val="0"/>
              </a:spcAft>
              <a:buClr>
                <a:schemeClr val="dk1"/>
              </a:buClr>
              <a:buSzPts val="1750"/>
              <a:buFont typeface="Arial"/>
              <a:buChar char="–"/>
            </a:pPr>
            <a:r>
              <a:rPr b="0" i="0" lang="en-US" sz="17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Contribution: To current theories on Meaning in Work and theories regarding the Millennial population. </a:t>
            </a:r>
            <a:endParaRPr/>
          </a:p>
          <a:p>
            <a:pPr indent="0" lvl="0" marL="57150" marR="0" rtl="0" algn="l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57200" lvl="0" marL="514350" marR="0" rtl="0" algn="l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Existentialism</a:t>
            </a:r>
            <a:endParaRPr/>
          </a:p>
          <a:p>
            <a:pPr indent="-285750" lvl="1" marL="742950" marR="0" rtl="0" algn="l">
              <a:lnSpc>
                <a:spcPct val="80000"/>
              </a:lnSpc>
              <a:spcBef>
                <a:spcPts val="350"/>
              </a:spcBef>
              <a:spcAft>
                <a:spcPts val="0"/>
              </a:spcAft>
              <a:buClr>
                <a:schemeClr val="dk1"/>
              </a:buClr>
              <a:buSzPts val="1750"/>
              <a:buFont typeface="Arial"/>
              <a:buChar char="–"/>
            </a:pPr>
            <a:r>
              <a:rPr b="0" i="0" lang="en-US" sz="17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Frequently used as theoretical orientation in meaning in work studies (e.g., Burger et al., 2013; Blomme &amp; Lintelo, 2012; Lips-Wiersma &amp; Wright, 2012; Macmillan, 2009; Rosso et al., 2010)</a:t>
            </a:r>
            <a:endParaRPr/>
          </a:p>
          <a:p>
            <a:pPr indent="-285750" lvl="1" marL="742950" marR="0" rtl="0" algn="l">
              <a:lnSpc>
                <a:spcPct val="80000"/>
              </a:lnSpc>
              <a:spcBef>
                <a:spcPts val="350"/>
              </a:spcBef>
              <a:spcAft>
                <a:spcPts val="0"/>
              </a:spcAft>
              <a:buClr>
                <a:schemeClr val="dk1"/>
              </a:buClr>
              <a:buSzPts val="1750"/>
              <a:buFont typeface="Arial"/>
              <a:buChar char="–"/>
            </a:pPr>
            <a:r>
              <a:rPr b="0" i="0" lang="en-US" sz="17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Predictions made by the theory: Workers will seek to find purpose and avoid existential fears through meaning creation at work.</a:t>
            </a:r>
            <a:endParaRPr/>
          </a:p>
          <a:p>
            <a:pPr indent="-285750" lvl="1" marL="742950" marR="0" rtl="0" algn="l">
              <a:lnSpc>
                <a:spcPct val="80000"/>
              </a:lnSpc>
              <a:spcBef>
                <a:spcPts val="350"/>
              </a:spcBef>
              <a:spcAft>
                <a:spcPts val="0"/>
              </a:spcAft>
              <a:buClr>
                <a:schemeClr val="dk1"/>
              </a:buClr>
              <a:buSzPts val="1750"/>
              <a:buFont typeface="Arial"/>
              <a:buChar char="–"/>
            </a:pPr>
            <a:r>
              <a:rPr b="0" i="0" lang="en-US" sz="17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Contribution: Workers’ experiences of meaning were highly influenced by their sense of personal responsibility. 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b="0" i="0" lang="en-US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Literature Review</a:t>
            </a:r>
            <a:endParaRPr/>
          </a:p>
        </p:txBody>
      </p:sp>
      <p:sp>
        <p:nvSpPr>
          <p:cNvPr id="114" name="Shape 114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960"/>
              <a:buFont typeface="Arial"/>
              <a:buChar char="•"/>
            </a:pPr>
            <a:r>
              <a:rPr b="0" i="0" lang="en-US" sz="296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Meaning in work</a:t>
            </a:r>
            <a:endParaRPr/>
          </a:p>
          <a:p>
            <a:pPr indent="-285750" lvl="1" marL="742950" marR="0" rtl="0" algn="l">
              <a:lnSpc>
                <a:spcPct val="90000"/>
              </a:lnSpc>
              <a:spcBef>
                <a:spcPts val="518"/>
              </a:spcBef>
              <a:spcAft>
                <a:spcPts val="0"/>
              </a:spcAft>
              <a:buClr>
                <a:schemeClr val="dk1"/>
              </a:buClr>
              <a:buSzPts val="2590"/>
              <a:buFont typeface="Arial"/>
              <a:buChar char="–"/>
            </a:pPr>
            <a:r>
              <a:rPr b="0" i="0" lang="en-US" sz="259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Positive or Negative</a:t>
            </a:r>
            <a:endParaRPr/>
          </a:p>
          <a:p>
            <a:pPr indent="-285750" lvl="1" marL="742950" marR="0" rtl="0" algn="l">
              <a:lnSpc>
                <a:spcPct val="90000"/>
              </a:lnSpc>
              <a:spcBef>
                <a:spcPts val="518"/>
              </a:spcBef>
              <a:spcAft>
                <a:spcPts val="0"/>
              </a:spcAft>
              <a:buClr>
                <a:schemeClr val="dk1"/>
              </a:buClr>
              <a:buSzPts val="2590"/>
              <a:buFont typeface="Arial"/>
              <a:buChar char="–"/>
            </a:pPr>
            <a:r>
              <a:rPr b="0" i="0" lang="en-US" sz="259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Influenced by internal and external contexts</a:t>
            </a:r>
            <a:endParaRPr/>
          </a:p>
          <a:p>
            <a:pPr indent="-285750" lvl="1" marL="742950" marR="0" rtl="0" algn="l">
              <a:lnSpc>
                <a:spcPct val="90000"/>
              </a:lnSpc>
              <a:spcBef>
                <a:spcPts val="518"/>
              </a:spcBef>
              <a:spcAft>
                <a:spcPts val="0"/>
              </a:spcAft>
              <a:buClr>
                <a:schemeClr val="dk1"/>
              </a:buClr>
              <a:buSzPts val="2590"/>
              <a:buFont typeface="Arial"/>
              <a:buChar char="–"/>
            </a:pPr>
            <a:r>
              <a:rPr b="0" i="0" lang="en-US" sz="259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Associated with meaning in life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ts val="2960"/>
              <a:buFont typeface="Arial"/>
              <a:buChar char="•"/>
            </a:pPr>
            <a:r>
              <a:rPr b="0" i="0" lang="en-US" sz="296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Millennials</a:t>
            </a:r>
            <a:endParaRPr/>
          </a:p>
          <a:p>
            <a:pPr indent="-285750" lvl="1" marL="742950" marR="0" rtl="0" algn="l">
              <a:lnSpc>
                <a:spcPct val="90000"/>
              </a:lnSpc>
              <a:spcBef>
                <a:spcPts val="518"/>
              </a:spcBef>
              <a:spcAft>
                <a:spcPts val="0"/>
              </a:spcAft>
              <a:buClr>
                <a:schemeClr val="dk1"/>
              </a:buClr>
              <a:buSzPts val="2590"/>
              <a:buFont typeface="Arial"/>
              <a:buChar char="–"/>
            </a:pPr>
            <a:r>
              <a:rPr b="0" i="0" lang="en-US" sz="259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Behavior may be influenced by generational circumstances, personal development, or individual personality</a:t>
            </a:r>
            <a:endParaRPr/>
          </a:p>
          <a:p>
            <a:pPr indent="-285750" lvl="1" marL="742950" marR="0" rtl="0" algn="l">
              <a:lnSpc>
                <a:spcPct val="90000"/>
              </a:lnSpc>
              <a:spcBef>
                <a:spcPts val="518"/>
              </a:spcBef>
              <a:spcAft>
                <a:spcPts val="0"/>
              </a:spcAft>
              <a:buClr>
                <a:schemeClr val="dk1"/>
              </a:buClr>
              <a:buSzPts val="2590"/>
              <a:buFont typeface="Arial"/>
              <a:buChar char="–"/>
            </a:pPr>
            <a:r>
              <a:rPr b="0" i="0" lang="en-US" sz="259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Contradicting evidence regarding difference between generations</a:t>
            </a:r>
            <a:endParaRPr/>
          </a:p>
          <a:p>
            <a:pPr indent="-154940" lvl="0" marL="342900" marR="0" rtl="0" algn="l">
              <a:lnSpc>
                <a:spcPct val="90000"/>
              </a:lnSpc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ts val="2960"/>
              <a:buFont typeface="Arial"/>
              <a:buNone/>
            </a:pPr>
            <a:r>
              <a:t/>
            </a:r>
            <a:endParaRPr b="0" i="0" sz="296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b="0" i="0" lang="en-US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Methodology</a:t>
            </a:r>
            <a:endParaRPr/>
          </a:p>
        </p:txBody>
      </p:sp>
      <p:sp>
        <p:nvSpPr>
          <p:cNvPr id="120" name="Shape 120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-US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Qualitative Study</a:t>
            </a:r>
            <a:endParaRPr/>
          </a:p>
          <a:p>
            <a:pPr indent="-285750" lvl="1" marL="74295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</a:pPr>
            <a: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Heuristic per Moustakas (1990)</a:t>
            </a:r>
            <a:endParaRPr/>
          </a:p>
          <a:p>
            <a:pPr indent="-342900" lvl="0" marL="3429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-US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Phenomenon under Investigation</a:t>
            </a:r>
            <a:endParaRPr/>
          </a:p>
          <a:p>
            <a:pPr indent="-285750" lvl="1" marL="74295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</a:pPr>
            <a: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Exploration of meaning in work for millennials</a:t>
            </a:r>
            <a:endParaRPr/>
          </a:p>
          <a:p>
            <a:pPr indent="0" lvl="1" marL="4572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b="0" i="0" lang="en-US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Methodology - Sample</a:t>
            </a:r>
            <a:endParaRPr/>
          </a:p>
        </p:txBody>
      </p:sp>
      <p:sp>
        <p:nvSpPr>
          <p:cNvPr id="126" name="Shape 126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960"/>
              <a:buFont typeface="Arial"/>
              <a:buChar char="•"/>
            </a:pPr>
            <a:r>
              <a:rPr b="0" i="0" lang="en-US" sz="296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Population: Millennials </a:t>
            </a:r>
            <a:endParaRPr/>
          </a:p>
          <a:p>
            <a:pPr indent="-342900" lvl="0" marL="342900" marR="0" rtl="0" algn="l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ts val="2960"/>
              <a:buFont typeface="Arial"/>
              <a:buChar char="•"/>
            </a:pPr>
            <a:r>
              <a:rPr b="0" i="0" lang="en-US" sz="296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Sample: Millennials born between 1980 and 1996</a:t>
            </a:r>
            <a:endParaRPr/>
          </a:p>
          <a:p>
            <a:pPr indent="-285750" lvl="1" marL="742950" marR="0" rtl="0" algn="l">
              <a:spcBef>
                <a:spcPts val="518"/>
              </a:spcBef>
              <a:spcAft>
                <a:spcPts val="0"/>
              </a:spcAft>
              <a:buClr>
                <a:schemeClr val="dk1"/>
              </a:buClr>
              <a:buSzPts val="2590"/>
              <a:buFont typeface="Arial"/>
              <a:buChar char="–"/>
            </a:pPr>
            <a:r>
              <a:rPr b="0" i="0" lang="en-US" sz="259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Inclusion Criteria: 3+ Years of work</a:t>
            </a:r>
            <a:endParaRPr/>
          </a:p>
          <a:p>
            <a:pPr indent="-285750" lvl="1" marL="742950" marR="0" rtl="0" algn="l">
              <a:spcBef>
                <a:spcPts val="518"/>
              </a:spcBef>
              <a:spcAft>
                <a:spcPts val="0"/>
              </a:spcAft>
              <a:buClr>
                <a:schemeClr val="dk1"/>
              </a:buClr>
              <a:buSzPts val="2590"/>
              <a:buFont typeface="Arial"/>
              <a:buChar char="–"/>
            </a:pPr>
            <a:r>
              <a:rPr b="0" i="0" lang="en-US" sz="259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Exclusion Criteria: Traumatic work experiences</a:t>
            </a:r>
            <a:endParaRPr/>
          </a:p>
          <a:p>
            <a:pPr indent="-285750" lvl="1" marL="742950" marR="0" rtl="0" algn="l">
              <a:spcBef>
                <a:spcPts val="518"/>
              </a:spcBef>
              <a:spcAft>
                <a:spcPts val="0"/>
              </a:spcAft>
              <a:buClr>
                <a:schemeClr val="dk1"/>
              </a:buClr>
              <a:buSzPts val="2590"/>
              <a:buFont typeface="Arial"/>
              <a:buChar char="–"/>
            </a:pPr>
            <a:r>
              <a:rPr b="0" i="0" lang="en-US" sz="259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Sample size: 11</a:t>
            </a:r>
            <a:endParaRPr/>
          </a:p>
          <a:p>
            <a:pPr indent="-342900" lvl="0" marL="342900" marR="0" rtl="0" algn="l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ts val="2960"/>
              <a:buFont typeface="Arial"/>
              <a:buChar char="•"/>
            </a:pPr>
            <a:r>
              <a:rPr b="0" i="0" lang="en-US" sz="296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Sampling Strategy: IRB-approved fliers at physical locations and social networking sites which members of this population would frequently visit. 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b="0" i="0" lang="en-US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Methodology – Instrumentation</a:t>
            </a:r>
            <a:endParaRPr/>
          </a:p>
        </p:txBody>
      </p:sp>
      <p:sp>
        <p:nvSpPr>
          <p:cNvPr id="132" name="Shape 132"/>
          <p:cNvSpPr txBox="1"/>
          <p:nvPr>
            <p:ph idx="1" type="body"/>
          </p:nvPr>
        </p:nvSpPr>
        <p:spPr>
          <a:xfrm>
            <a:off x="457200" y="1600200"/>
            <a:ext cx="8229600" cy="5715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20"/>
              <a:buFont typeface="Arial"/>
              <a:buChar char="•"/>
            </a:pPr>
            <a:r>
              <a:rPr b="0" i="0" lang="en-US" sz="152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Researcher Preparation</a:t>
            </a:r>
            <a:endParaRPr/>
          </a:p>
          <a:p>
            <a:pPr indent="-285750" lvl="1" marL="742950" marR="0" rtl="0" algn="l">
              <a:lnSpc>
                <a:spcPct val="80000"/>
              </a:lnSpc>
              <a:spcBef>
                <a:spcPts val="266"/>
              </a:spcBef>
              <a:spcAft>
                <a:spcPts val="0"/>
              </a:spcAft>
              <a:buClr>
                <a:schemeClr val="dk1"/>
              </a:buClr>
              <a:buSzPts val="1330"/>
              <a:buFont typeface="Arial"/>
              <a:buChar char="–"/>
            </a:pPr>
            <a:r>
              <a:rPr b="0" i="0" lang="en-US" sz="133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Reflexive Journaling</a:t>
            </a:r>
            <a:endParaRPr/>
          </a:p>
          <a:p>
            <a:pPr indent="-285750" lvl="1" marL="742950" marR="0" rtl="0" algn="l">
              <a:lnSpc>
                <a:spcPct val="80000"/>
              </a:lnSpc>
              <a:spcBef>
                <a:spcPts val="266"/>
              </a:spcBef>
              <a:spcAft>
                <a:spcPts val="0"/>
              </a:spcAft>
              <a:buClr>
                <a:schemeClr val="dk1"/>
              </a:buClr>
              <a:buSzPts val="1330"/>
              <a:buFont typeface="Arial"/>
              <a:buChar char="–"/>
            </a:pPr>
            <a:r>
              <a:rPr b="0" i="0" lang="en-US" sz="133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Self-Interview</a:t>
            </a:r>
            <a:endParaRPr/>
          </a:p>
          <a:p>
            <a:pPr indent="-342900" lvl="0" marL="342900" marR="0" rtl="0" algn="l">
              <a:lnSpc>
                <a:spcPct val="80000"/>
              </a:lnSpc>
              <a:spcBef>
                <a:spcPts val="304"/>
              </a:spcBef>
              <a:spcAft>
                <a:spcPts val="0"/>
              </a:spcAft>
              <a:buClr>
                <a:schemeClr val="dk1"/>
              </a:buClr>
              <a:buSzPts val="1520"/>
              <a:buFont typeface="Arial"/>
              <a:buChar char="•"/>
            </a:pPr>
            <a:r>
              <a:rPr b="0" i="0" lang="en-US" sz="152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Guiding Interview Questions</a:t>
            </a:r>
            <a:endParaRPr/>
          </a:p>
          <a:p>
            <a:pPr indent="-171450" lvl="1" marL="628650" marR="0" rtl="0" algn="l">
              <a:lnSpc>
                <a:spcPct val="80000"/>
              </a:lnSpc>
              <a:spcBef>
                <a:spcPts val="266"/>
              </a:spcBef>
              <a:spcAft>
                <a:spcPts val="0"/>
              </a:spcAft>
              <a:buClr>
                <a:schemeClr val="dk1"/>
              </a:buClr>
              <a:buSzPts val="1330"/>
              <a:buFont typeface="Calibri"/>
              <a:buAutoNum type="arabicPeriod"/>
            </a:pPr>
            <a:r>
              <a:rPr b="0" i="0" lang="en-US" sz="133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Please tell me about what types of tasks and performance expectations you are required to accomplish.  How do you feel about these duties? </a:t>
            </a:r>
            <a:endParaRPr/>
          </a:p>
          <a:p>
            <a:pPr indent="-171450" lvl="1" marL="628650" marR="0" rtl="0" algn="l">
              <a:lnSpc>
                <a:spcPct val="80000"/>
              </a:lnSpc>
              <a:spcBef>
                <a:spcPts val="266"/>
              </a:spcBef>
              <a:spcAft>
                <a:spcPts val="0"/>
              </a:spcAft>
              <a:buClr>
                <a:schemeClr val="dk1"/>
              </a:buClr>
              <a:buSzPts val="1330"/>
              <a:buFont typeface="Calibri"/>
              <a:buAutoNum type="arabicPeriod"/>
            </a:pPr>
            <a:r>
              <a:rPr b="0" i="0" lang="en-US" sz="133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What are some things that are important to you when it comes to your ability to pursue these tasks and performance expectations?</a:t>
            </a:r>
            <a:endParaRPr/>
          </a:p>
          <a:p>
            <a:pPr indent="-171450" lvl="1" marL="628650" marR="0" rtl="0" algn="l">
              <a:lnSpc>
                <a:spcPct val="80000"/>
              </a:lnSpc>
              <a:spcBef>
                <a:spcPts val="266"/>
              </a:spcBef>
              <a:spcAft>
                <a:spcPts val="0"/>
              </a:spcAft>
              <a:buClr>
                <a:schemeClr val="dk1"/>
              </a:buClr>
              <a:buSzPts val="1330"/>
              <a:buFont typeface="Calibri"/>
              <a:buAutoNum type="arabicPeriod"/>
            </a:pPr>
            <a:r>
              <a:rPr b="0" i="0" lang="en-US" sz="133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What do you want to do in your organization? Specifically, what tasks and duties are appealing to you?</a:t>
            </a:r>
            <a:endParaRPr/>
          </a:p>
          <a:p>
            <a:pPr indent="-171450" lvl="1" marL="628650" marR="0" rtl="0" algn="l">
              <a:lnSpc>
                <a:spcPct val="80000"/>
              </a:lnSpc>
              <a:spcBef>
                <a:spcPts val="266"/>
              </a:spcBef>
              <a:spcAft>
                <a:spcPts val="0"/>
              </a:spcAft>
              <a:buClr>
                <a:schemeClr val="dk1"/>
              </a:buClr>
              <a:buSzPts val="1330"/>
              <a:buFont typeface="Calibri"/>
              <a:buAutoNum type="arabicPeriod"/>
            </a:pPr>
            <a:r>
              <a:rPr b="0" i="0" lang="en-US" sz="133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Where do you see yourself going in your organization?</a:t>
            </a:r>
            <a:endParaRPr/>
          </a:p>
          <a:p>
            <a:pPr indent="-171450" lvl="1" marL="628650" marR="0" rtl="0" algn="l">
              <a:lnSpc>
                <a:spcPct val="80000"/>
              </a:lnSpc>
              <a:spcBef>
                <a:spcPts val="266"/>
              </a:spcBef>
              <a:spcAft>
                <a:spcPts val="0"/>
              </a:spcAft>
              <a:buClr>
                <a:schemeClr val="dk1"/>
              </a:buClr>
              <a:buSzPts val="1330"/>
              <a:buFont typeface="Calibri"/>
              <a:buAutoNum type="arabicPeriod"/>
            </a:pPr>
            <a:r>
              <a:rPr b="0" i="0" lang="en-US" sz="133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We have expectations about how others are supposed to behave, and we experience internal feelings and reactions to their behaviors.  How do your relationships with co-workers impact why you do what you do for work?</a:t>
            </a:r>
            <a:endParaRPr/>
          </a:p>
          <a:p>
            <a:pPr indent="-171450" lvl="1" marL="628650" marR="0" rtl="0" algn="l">
              <a:lnSpc>
                <a:spcPct val="80000"/>
              </a:lnSpc>
              <a:spcBef>
                <a:spcPts val="266"/>
              </a:spcBef>
              <a:spcAft>
                <a:spcPts val="0"/>
              </a:spcAft>
              <a:buClr>
                <a:schemeClr val="dk1"/>
              </a:buClr>
              <a:buSzPts val="1330"/>
              <a:buFont typeface="Calibri"/>
              <a:buAutoNum type="arabicPeriod"/>
            </a:pPr>
            <a:r>
              <a:rPr b="0" i="0" lang="en-US" sz="133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How do your relationships with work leaders impact your perception of why you do these things for work?</a:t>
            </a:r>
            <a:endParaRPr/>
          </a:p>
          <a:p>
            <a:pPr indent="-171450" lvl="1" marL="628650" marR="0" rtl="0" algn="l">
              <a:lnSpc>
                <a:spcPct val="80000"/>
              </a:lnSpc>
              <a:spcBef>
                <a:spcPts val="266"/>
              </a:spcBef>
              <a:spcAft>
                <a:spcPts val="0"/>
              </a:spcAft>
              <a:buClr>
                <a:schemeClr val="dk1"/>
              </a:buClr>
              <a:buSzPts val="1330"/>
              <a:buFont typeface="Calibri"/>
              <a:buAutoNum type="arabicPeriod"/>
            </a:pPr>
            <a:r>
              <a:rPr b="0" i="0" lang="en-US" sz="133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What benefits and rewards does your work give you, and how strongly do they matter to you?</a:t>
            </a:r>
            <a:endParaRPr/>
          </a:p>
          <a:p>
            <a:pPr indent="-171450" lvl="1" marL="628650" marR="0" rtl="0" algn="l">
              <a:lnSpc>
                <a:spcPct val="80000"/>
              </a:lnSpc>
              <a:spcBef>
                <a:spcPts val="266"/>
              </a:spcBef>
              <a:spcAft>
                <a:spcPts val="0"/>
              </a:spcAft>
              <a:buClr>
                <a:schemeClr val="dk1"/>
              </a:buClr>
              <a:buSzPts val="1330"/>
              <a:buFont typeface="Calibri"/>
              <a:buAutoNum type="arabicPeriod"/>
            </a:pPr>
            <a:r>
              <a:rPr b="0" i="0" lang="en-US" sz="133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Some workers have little control over how they do their work, whereas others have a lot of control.  What are your thoughts about the amount of control that you have over how you do your work?</a:t>
            </a:r>
            <a:endParaRPr/>
          </a:p>
          <a:p>
            <a:pPr indent="-171450" lvl="1" marL="628650" marR="0" rtl="0" algn="l">
              <a:lnSpc>
                <a:spcPct val="80000"/>
              </a:lnSpc>
              <a:spcBef>
                <a:spcPts val="266"/>
              </a:spcBef>
              <a:spcAft>
                <a:spcPts val="0"/>
              </a:spcAft>
              <a:buClr>
                <a:schemeClr val="dk1"/>
              </a:buClr>
              <a:buSzPts val="1330"/>
              <a:buFont typeface="Calibri"/>
              <a:buAutoNum type="arabicPeriod"/>
            </a:pPr>
            <a:r>
              <a:rPr b="0" i="0" lang="en-US" sz="133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Tell me about any positive and negative experiences related to what you do in your work.  How have they affected you? </a:t>
            </a:r>
            <a:endParaRPr/>
          </a:p>
          <a:p>
            <a:pPr indent="-171450" lvl="1" marL="628650" marR="0" rtl="0" algn="l">
              <a:lnSpc>
                <a:spcPct val="80000"/>
              </a:lnSpc>
              <a:spcBef>
                <a:spcPts val="266"/>
              </a:spcBef>
              <a:spcAft>
                <a:spcPts val="0"/>
              </a:spcAft>
              <a:buClr>
                <a:schemeClr val="dk1"/>
              </a:buClr>
              <a:buSzPts val="1330"/>
              <a:buFont typeface="Calibri"/>
              <a:buAutoNum type="arabicPeriod"/>
            </a:pPr>
            <a:r>
              <a:rPr b="0" i="0" lang="en-US" sz="133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There are many stereotypes about the millennial population.  If you have experienced any personally applied to you, how did that affect your ability to do your work?</a:t>
            </a:r>
            <a:endParaRPr/>
          </a:p>
          <a:p>
            <a:pPr indent="-171450" lvl="1" marL="628650" marR="0" rtl="0" algn="l">
              <a:lnSpc>
                <a:spcPct val="80000"/>
              </a:lnSpc>
              <a:spcBef>
                <a:spcPts val="266"/>
              </a:spcBef>
              <a:spcAft>
                <a:spcPts val="0"/>
              </a:spcAft>
              <a:buClr>
                <a:schemeClr val="dk1"/>
              </a:buClr>
              <a:buSzPts val="1330"/>
              <a:buFont typeface="Calibri"/>
              <a:buAutoNum type="arabicPeriod"/>
            </a:pPr>
            <a:r>
              <a:rPr b="0" i="0" lang="en-US" sz="133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How have these work experiences contributed to your personal health and well-being?</a:t>
            </a:r>
            <a:endParaRPr/>
          </a:p>
          <a:p>
            <a:pPr indent="-171450" lvl="1" marL="628650" marR="0" rtl="0" algn="l">
              <a:lnSpc>
                <a:spcPct val="80000"/>
              </a:lnSpc>
              <a:spcBef>
                <a:spcPts val="266"/>
              </a:spcBef>
              <a:spcAft>
                <a:spcPts val="0"/>
              </a:spcAft>
              <a:buClr>
                <a:schemeClr val="dk1"/>
              </a:buClr>
              <a:buSzPts val="1330"/>
              <a:buFont typeface="Calibri"/>
              <a:buAutoNum type="arabicPeriod"/>
            </a:pPr>
            <a:r>
              <a:rPr b="0" i="0" lang="en-US" sz="133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How have these work experiences contributed to how you feel about your organization and the work that you do for it?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Shape 13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b="0" i="0" lang="en-US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Methodology – Data Collection</a:t>
            </a:r>
            <a:endParaRPr/>
          </a:p>
        </p:txBody>
      </p:sp>
      <p:sp>
        <p:nvSpPr>
          <p:cNvPr id="138" name="Shape 138"/>
          <p:cNvSpPr txBox="1"/>
          <p:nvPr>
            <p:ph idx="1" type="body"/>
          </p:nvPr>
        </p:nvSpPr>
        <p:spPr>
          <a:xfrm>
            <a:off x="457200" y="1600200"/>
            <a:ext cx="8229600" cy="48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20"/>
              <a:buFont typeface="Arial"/>
              <a:buChar char="•"/>
            </a:pPr>
            <a:r>
              <a:rPr b="0" i="0" lang="en-US" sz="272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Screened applicants</a:t>
            </a:r>
            <a:endParaRPr/>
          </a:p>
          <a:p>
            <a:pPr indent="-342900" lvl="0" marL="342900" marR="0" rtl="0" algn="l">
              <a:lnSpc>
                <a:spcPct val="80000"/>
              </a:lnSpc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ts val="2720"/>
              <a:buFont typeface="Arial"/>
              <a:buChar char="•"/>
            </a:pPr>
            <a:r>
              <a:rPr b="0" i="0" lang="en-US" sz="272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Provided interview guide and informed consent 24+ hours prior to interview.</a:t>
            </a:r>
            <a:endParaRPr/>
          </a:p>
          <a:p>
            <a:pPr indent="-342900" lvl="0" marL="342900" marR="0" rtl="0" algn="l">
              <a:lnSpc>
                <a:spcPct val="80000"/>
              </a:lnSpc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ts val="2720"/>
              <a:buFont typeface="Arial"/>
              <a:buChar char="•"/>
            </a:pPr>
            <a:r>
              <a:rPr b="0" i="0" lang="en-US" sz="272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Met at neutral location</a:t>
            </a:r>
            <a:endParaRPr/>
          </a:p>
          <a:p>
            <a:pPr indent="-342900" lvl="0" marL="342900" marR="0" rtl="0" algn="l">
              <a:lnSpc>
                <a:spcPct val="80000"/>
              </a:lnSpc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ts val="2720"/>
              <a:buFont typeface="Arial"/>
              <a:buChar char="•"/>
            </a:pPr>
            <a:r>
              <a:rPr b="0" i="0" lang="en-US" sz="272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Reviewed and obtained signed consent form. </a:t>
            </a:r>
            <a:endParaRPr/>
          </a:p>
          <a:p>
            <a:pPr indent="-342900" lvl="0" marL="342900" marR="0" rtl="0" algn="l">
              <a:lnSpc>
                <a:spcPct val="80000"/>
              </a:lnSpc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ts val="2720"/>
              <a:buFont typeface="Arial"/>
              <a:buChar char="•"/>
            </a:pPr>
            <a:r>
              <a:rPr b="0" i="0" lang="en-US" sz="272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Provided $25 gift card</a:t>
            </a:r>
            <a:endParaRPr/>
          </a:p>
          <a:p>
            <a:pPr indent="-342900" lvl="0" marL="342900" marR="0" rtl="0" algn="l">
              <a:lnSpc>
                <a:spcPct val="80000"/>
              </a:lnSpc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ts val="2720"/>
              <a:buFont typeface="Arial"/>
              <a:buChar char="•"/>
            </a:pPr>
            <a:r>
              <a:rPr b="0" i="0" lang="en-US" sz="272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Turned on two recording devices</a:t>
            </a:r>
            <a:endParaRPr/>
          </a:p>
          <a:p>
            <a:pPr indent="-342900" lvl="0" marL="342900" marR="0" rtl="0" algn="l">
              <a:lnSpc>
                <a:spcPct val="80000"/>
              </a:lnSpc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ts val="2720"/>
              <a:buFont typeface="Arial"/>
              <a:buChar char="•"/>
            </a:pPr>
            <a:r>
              <a:rPr b="0" i="0" lang="en-US" sz="272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Asked questions (deviating from interview guide when appropriate)</a:t>
            </a:r>
            <a:endParaRPr/>
          </a:p>
          <a:p>
            <a:pPr indent="-342900" lvl="0" marL="342900" marR="0" rtl="0" algn="l">
              <a:lnSpc>
                <a:spcPct val="80000"/>
              </a:lnSpc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ts val="2720"/>
              <a:buFont typeface="Arial"/>
              <a:buChar char="•"/>
            </a:pPr>
            <a:r>
              <a:rPr b="0" i="0" lang="en-US" sz="272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Ended interview and noted further contact</a:t>
            </a:r>
            <a:endParaRPr/>
          </a:p>
          <a:p>
            <a:pPr indent="-342900" lvl="0" marL="342900" marR="0" rtl="0" algn="l">
              <a:lnSpc>
                <a:spcPct val="80000"/>
              </a:lnSpc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ts val="2720"/>
              <a:buFont typeface="Arial"/>
              <a:buChar char="•"/>
            </a:pPr>
            <a:r>
              <a:rPr b="0" i="0" lang="en-US" sz="272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After data analysis, reached out to co-researchers for clarification and review with data points.</a:t>
            </a:r>
            <a:endParaRPr/>
          </a:p>
          <a:p>
            <a:pPr indent="-170180" lvl="0" marL="342900" marR="0" rtl="0" algn="l">
              <a:lnSpc>
                <a:spcPct val="80000"/>
              </a:lnSpc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ts val="2720"/>
              <a:buFont typeface="Arial"/>
              <a:buNone/>
            </a:pPr>
            <a:r>
              <a:t/>
            </a:r>
            <a:endParaRPr b="0" i="0" sz="272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