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Experience of Meaning in Work for Millennials: A Heuristic Study</a:t>
            </a:r>
            <a:endParaRPr/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Eve Coker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 – Data Analysis</a:t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Listened to audio and read interviews in rhythm of rest and work for cognitive processing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Circled and clustered units of meaning until common themes emerged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Refined common themes with co-researcher quotes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portrait of the whole experience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Reached out to co-researchers for member checking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three individual portraits of co-researchers.</a:t>
            </a:r>
            <a:endParaRPr/>
          </a:p>
          <a:p>
            <a:pPr indent="-17018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0180" lvl="0" marL="342900" marR="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- Themes and Patterns</a:t>
            </a:r>
            <a:endParaRPr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1: Autonomy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1.1: Need for autonomy after training and guidance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1.2: Strong dislike for micromanagement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2: Structure and expectations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2.1: Need for clearly defined parameters and expectations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2.2: Lack of structure leading to perceptions of unfairness and confusion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3: Value as a person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3.1: The perception of being valued as a person leading to loyalty and motivation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3.2: The perception of not being valued as a person leading to meaninglessness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4: Working relationships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4.1: Like-minded co-workers can make the job enjoyable and drive professional development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4.2: Co-workers without the same values can lead to a highly negative work experience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5: Altruism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5.1: Satisfaction in doing good for another person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5.2: Satisfaction with contributing to the greater good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6: Frustration and Stress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6.1: Perception of leadership and co-worker behaviors creating a negative environment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6.2: Being emotionally or personally over-invested in the job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Theme 7: Personal Care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7.1: Learning healthy habits to cope with job stressors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7.2: Appreciation for company’s support in self-care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 7.3: Giving up on trying to do well, and/or planning to leave when needs are not met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None/>
            </a:pPr>
            <a:r>
              <a:t/>
            </a:r>
            <a:endParaRPr b="0" i="0" sz="15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based on the context of this study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meaning through: autonomy, parameters, feeling valued, having positive working relationships, and helping others/a larger system.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meaning through: lack of parameters, feeling used, having dysfunctional work relationships, and not being able to contribute to their environment. 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Equilibrium found through:</a:t>
            </a:r>
            <a:endParaRPr/>
          </a:p>
          <a:p>
            <a:pPr indent="-228600" lvl="2" marL="1143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Responsibility</a:t>
            </a:r>
            <a:endParaRPr/>
          </a:p>
          <a:p>
            <a:pPr indent="-228600" lvl="2" marL="1143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Adaptability</a:t>
            </a:r>
            <a:endParaRPr/>
          </a:p>
          <a:p>
            <a:pPr indent="-228600" lvl="2" marL="1143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Powerlessness versus Power</a:t>
            </a:r>
            <a:endParaRPr/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based on the theoretical framework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 responsibility is vital to how experiences influence meaning (positive or negative)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co-researchers typically sought a sense of control and personal responsibility over their environments, and/or expected the organization to meet their expectations</a:t>
            </a:r>
            <a:endParaRPr/>
          </a:p>
          <a:p>
            <a:pPr indent="-342900" lvl="0" marL="3429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based on the context of the literature review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Conflicting research findings: Millennials seek purpose and meaningfulness in work (Ng et al., 2010) vs. Millennials are more interested in financial rewards (Leveson &amp; Joiner, 2014; Twenge &amp; Kasser, 2013). </a:t>
            </a:r>
            <a:endParaRPr/>
          </a:p>
          <a:p>
            <a:pPr indent="-228600" lvl="2" marL="1143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positive meaning was met for co-researchers, they blended purpose, meaningfulness, and financial rewards as reasons for investing in their work. </a:t>
            </a:r>
            <a:endParaRPr/>
          </a:p>
          <a:p>
            <a:pPr indent="-228600" lvl="2" marL="11430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organization offered negative meaning, co-researchers focused on financial rewards. </a:t>
            </a:r>
            <a:endParaRPr/>
          </a:p>
          <a:p>
            <a:pPr indent="-285750" lvl="1" marL="742950" marR="0" rtl="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Congruent with results from Vuori et al. (2010) that participants chose positive actions to attempt to create positive meaning.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</a:t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differentiation between genders, calling vs. work-as-job, and geographic location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for personal bias and induction errors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Racially and SES homogenous sample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Self-reporting bias from co-researchers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</a:pPr>
            <a:r>
              <a:rPr b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Differentiate by gender, calling vs. work-as-job, and geographic location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Replication: Different qualitative methodology, different populations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Quantitative regression analysis of themes and patterns as predictors of positive/negative meaning in work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60"/>
              <a:buFont typeface="Arial"/>
              <a:buChar char="–"/>
            </a:pPr>
            <a:r>
              <a:rPr b="0" i="0" lang="en-US" sz="1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Addressing delimitations: Asking questions based on patterns in literature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Thanks to Dr. Sara Jarvis, Dr. Elliot Benjamin, and Dr. Bruce Fischer.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 and Answer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Significance of Meaning in Work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Millennials in the Workplace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the Study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Contribute to Meaning in Work literature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Practical applications for managing millennials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 in Work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Millennials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Statement of the Problem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Previous research has shown that: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 in work can impact greater organizational commitment (Duffy, Allan, Autin, &amp; Bott, 2013; Filstad, 2010; Markow &amp; Klenke, 2005; McCarthy, 2008); positive direction of change (Anderson, 2005; Burger et al., 2012; Love &amp; Cebon, 2008); enhanced vision-championing (Raelin, 2006); and improved leadership (de Sousa &amp; van Dierendonck, 2010; Markow &amp; Klenke, 2005)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Millennials may view work meaning differently than prior generations (Deal et al., 2010; Ferri-Reed, 2013; Myers &amp; Sadaghiani, 2010; O’Connor &amp; Raile, 2015)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experience of meaning in work for millennials has not been invested.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searches in PsycINFO, PsycARTICLES, and ProQuest Psychology journals. 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Question: What is the experience of meaning in work for millennials?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 Orientation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Qualitative theory as theory-building premise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Heuristics looking to using personal knowledge to illicit the meaning behind a shared experience.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Predictions made by the theory: Theory will contribute to current knowledge base.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Contribution: To current theories on Meaning in Work and theories regarding the Millennial population. </a:t>
            </a:r>
            <a:endParaRPr/>
          </a:p>
          <a:p>
            <a:pPr indent="0" lvl="0" marL="571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5143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Existentialism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Frequently used as theoretical orientation in meaning in work studies (e.g., Burger et al., 2013; Blomme &amp; Lintelo, 2012; Lips-Wiersma &amp; Wright, 2012; Macmillan, 2009; Rosso et al., 2010)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Predictions made by the theory: Workers will seek to find purpose and avoid existential fears through meaning creation at work.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–"/>
            </a:pPr>
            <a:r>
              <a:rPr b="0" i="0" lang="en-US" sz="17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Contribution: Workers’ experiences of meaning were highly influenced by their sense of personal responsibility.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Literature Review</a:t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 in work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or Negative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Influenced by internal and external contexts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Associated with meaning in life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Millennials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 may be influenced by generational circumstances, personal development, or individual personality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Contradicting evidence regarding difference between generations</a:t>
            </a:r>
            <a:endParaRPr/>
          </a:p>
          <a:p>
            <a:pPr indent="-15494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Qualitative Study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Heuristic per Moustakas (1990)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Phenomenon under Investigation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Exploration of meaning in work for millennials</a:t>
            </a:r>
            <a:endParaRPr/>
          </a:p>
          <a:p>
            <a: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 - Sample</a:t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Population: Millennials </a:t>
            </a:r>
            <a:endParaRPr/>
          </a:p>
          <a:p>
            <a:pPr indent="-342900" lvl="0" marL="342900" marR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Sample: Millennials born between 1980 and 1996</a:t>
            </a:r>
            <a:endParaRPr/>
          </a:p>
          <a:p>
            <a:pPr indent="-285750" lvl="1" marL="742950" marR="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Inclusion Criteria: 3+ Years of work</a:t>
            </a:r>
            <a:endParaRPr/>
          </a:p>
          <a:p>
            <a:pPr indent="-285750" lvl="1" marL="742950" marR="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Exclusion Criteria: Traumatic work experiences</a:t>
            </a:r>
            <a:endParaRPr/>
          </a:p>
          <a:p>
            <a:pPr indent="-285750" lvl="1" marL="742950" marR="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–"/>
            </a:pPr>
            <a:r>
              <a:rPr b="0" i="0" lang="en-US" sz="25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size: 11</a:t>
            </a:r>
            <a:endParaRPr/>
          </a:p>
          <a:p>
            <a:pPr indent="-342900" lvl="0" marL="342900" marR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Sampling Strategy: IRB-approved fliers at physical locations and social networking sites which members of this population would frequently visit.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 – Instrumentation</a:t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Researcher Preparation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Reflexive Journaling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Char char="–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Self-Interview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Font typeface="Arial"/>
              <a:buChar char="•"/>
            </a:pPr>
            <a:r>
              <a:rPr b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Guiding Interview Questions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tell me about what types of tasks and performance expectations you are required to accomplish.  How do you feel about these duties? 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are some things that are important to you when it comes to your ability to pursue these tasks and performance expectations?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do you want to do in your organization? Specifically, what tasks and duties are appealing to you?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Where do you see yourself going in your organization?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 have expectations about how others are supposed to behave, and we experience internal feelings and reactions to their behaviors.  How do your relationships with co-workers impact why you do what you do for work?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do your relationships with work leaders impact your perception of why you do these things for work?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What benefits and rewards does your work give you, and how strongly do they matter to you?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workers have little control over how they do their work, whereas others have a lot of control.  What are your thoughts about the amount of control that you have over how you do your work?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Tell me about any positive and negative experiences related to what you do in your work.  How have they affected you? 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There are many stereotypes about the millennial population.  If you have experienced any personally applied to you, how did that affect your ability to do your work?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have these work experiences contributed to your personal health and well-being?</a:t>
            </a:r>
            <a:endParaRPr/>
          </a:p>
          <a:p>
            <a:pPr indent="-171450" lvl="1" marL="628650" marR="0" rtl="0" algn="l">
              <a:lnSpc>
                <a:spcPct val="80000"/>
              </a:lnSpc>
              <a:spcBef>
                <a:spcPts val="266"/>
              </a:spcBef>
              <a:spcAft>
                <a:spcPts val="0"/>
              </a:spcAft>
              <a:buClr>
                <a:schemeClr val="dk1"/>
              </a:buClr>
              <a:buSzPts val="1330"/>
              <a:buFont typeface="Calibri"/>
              <a:buAutoNum type="arabicPeriod"/>
            </a:pPr>
            <a:r>
              <a:rPr b="0" i="0" lang="en-US" sz="13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How have these work experiences contributed to how you feel about your organization and the work that you do for it?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 – Data Collection</a:t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Screened applicants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 interview guide and informed consent 24+ hours prior to interview.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 at neutral location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Reviewed and obtained signed consent form. 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 $25 gift card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Turned on two recording devices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Asked questions (deviating from interview guide when appropriate)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Ended interview and noted further contact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</a:pPr>
            <a:r>
              <a:rPr b="0" i="0" lang="en-US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data analysis, reached out to co-researchers for clarification and review with data points.</a:t>
            </a:r>
            <a:endParaRPr/>
          </a:p>
          <a:p>
            <a:pPr indent="-170180" lvl="0" marL="342900" marR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</a:pPr>
            <a:r>
              <a:t/>
            </a:r>
            <a:endParaRPr b="0" i="0" sz="27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